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  <p:sldMasterId id="2147483648" r:id="rId2"/>
  </p:sldMasterIdLst>
  <p:notesMasterIdLst>
    <p:notesMasterId r:id="rId7"/>
  </p:notesMasterIdLst>
  <p:handoutMasterIdLst>
    <p:handoutMasterId r:id="rId8"/>
  </p:handoutMasterIdLst>
  <p:sldIdLst>
    <p:sldId id="256" r:id="rId3"/>
    <p:sldId id="257" r:id="rId4"/>
    <p:sldId id="259" r:id="rId5"/>
    <p:sldId id="260" r:id="rId6"/>
  </p:sldIdLst>
  <p:sldSz cx="9906000" cy="6858000" type="A4"/>
  <p:notesSz cx="6858000" cy="9906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5D88"/>
    <a:srgbClr val="1A79CC"/>
    <a:srgbClr val="075AFF"/>
    <a:srgbClr val="45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26" d="100"/>
          <a:sy n="126" d="100"/>
        </p:scale>
        <p:origin x="-870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sv-SE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35DC7B08-B674-4D5E-8434-B9F36CDD1E1F}" type="datetime1">
              <a:rPr lang="sv-SE"/>
              <a:pPr/>
              <a:t>2014-05-20</a:t>
            </a:fld>
            <a:endParaRPr lang="sv-SE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sv-SE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1070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C8FD9850-FC29-4B0A-8F35-4BDDBEEA412A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sv-S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E796D31B-27D6-46BE-8915-58ACACA6429C}" type="datetime1">
              <a:rPr lang="sv-SE"/>
              <a:pPr/>
              <a:t>2014-05-20</a:t>
            </a:fld>
            <a:endParaRPr lang="sv-SE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46125" y="742950"/>
            <a:ext cx="536575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05350"/>
            <a:ext cx="50292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sv-SE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1070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AB3B36E9-5C8A-46EF-95D8-FABAF6F54692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F9BEE2-244F-45DD-AAC1-46397E98658A}" type="datetime4">
              <a:rPr lang="sv-SE"/>
              <a:pPr/>
              <a:t>20 maj 2014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A125C4-5FB0-483D-ABEB-C35396444CD9}" type="datetime4">
              <a:rPr lang="sv-SE"/>
              <a:pPr/>
              <a:t>20 maj 2014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181850" y="1125538"/>
            <a:ext cx="2228850" cy="50006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95300" y="1125538"/>
            <a:ext cx="6534150" cy="5000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4DD60D-757D-42C9-B8F1-1DA685ABB003}" type="datetime4">
              <a:rPr lang="sv-SE"/>
              <a:pPr/>
              <a:t>20 maj 2014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725ABE-CD5C-4843-AF9E-11B2ACE09969}" type="datetime4">
              <a:rPr lang="sv-SE"/>
              <a:pPr/>
              <a:t>20 maj 2014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67FF49-CDA5-41F4-A2E2-F5E18244037A}" type="datetime4">
              <a:rPr lang="sv-SE"/>
              <a:pPr/>
              <a:t>20 maj 2014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79D0A2-8BB0-4C6C-AC9A-DCE52ACC0587}" type="datetime4">
              <a:rPr lang="sv-SE"/>
              <a:pPr/>
              <a:t>20 maj 2014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990600" y="1557338"/>
            <a:ext cx="4000500" cy="4005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3500" y="1557338"/>
            <a:ext cx="4000500" cy="4005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E37C82-1DDE-4EAF-AB99-6674661802AC}" type="datetime4">
              <a:rPr lang="sv-SE"/>
              <a:pPr/>
              <a:t>20 maj 2014</a:t>
            </a:fld>
            <a:endParaRPr 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E6B7CB-6A32-4692-9CE6-6ABBEBB201B2}" type="datetime4">
              <a:rPr lang="sv-SE"/>
              <a:pPr/>
              <a:t>20 maj 2014</a:t>
            </a:fld>
            <a:endParaRPr lang="sv-S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652A5C-7EBD-4DB6-8DDE-FC8E84395788}" type="datetime4">
              <a:rPr lang="sv-SE"/>
              <a:pPr/>
              <a:t>20 maj 2014</a:t>
            </a:fld>
            <a:endParaRPr lang="sv-S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C1A3C9-2AE5-4CC3-834C-70A08E11EA67}" type="datetime4">
              <a:rPr lang="sv-SE"/>
              <a:pPr/>
              <a:t>20 maj 2014</a:t>
            </a:fld>
            <a:endParaRPr lang="sv-S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F6B595-0E22-4017-B745-2FD7173BB6E2}" type="datetime4">
              <a:rPr lang="sv-SE"/>
              <a:pPr/>
              <a:t>20 maj 2014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69F666-BA82-4803-A4D9-E3A8F0C3B8E2}" type="datetime4">
              <a:rPr lang="sv-SE"/>
              <a:pPr/>
              <a:t>20 maj 2014</a:t>
            </a:fld>
            <a:endParaRPr lang="sv-S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5475EC-D942-4638-9F8D-5A84994258A6}" type="datetime4">
              <a:rPr lang="sv-SE"/>
              <a:pPr/>
              <a:t>20 maj 2014</a:t>
            </a:fld>
            <a:endParaRPr lang="sv-S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8DC4DB-43F2-4AE5-AB25-FEB9637224D4}" type="datetime4">
              <a:rPr lang="sv-SE"/>
              <a:pPr/>
              <a:t>20 maj 2014</a:t>
            </a:fld>
            <a:endParaRPr lang="sv-S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105650" y="188913"/>
            <a:ext cx="2038350" cy="5373687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90600" y="188913"/>
            <a:ext cx="5962650" cy="5373687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E966BB-6621-44E3-A805-925E649038F9}" type="datetime4">
              <a:rPr lang="sv-SE"/>
              <a:pPr/>
              <a:t>20 maj 2014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921041-48BA-4C54-AEBC-83E5E5581204}" type="datetime4">
              <a:rPr lang="sv-SE"/>
              <a:pPr/>
              <a:t>20 maj 2014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4D5AC9-D4F3-4EA6-95B0-D1F53336A231}" type="datetime4">
              <a:rPr lang="sv-SE"/>
              <a:pPr/>
              <a:t>20 maj 2014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474EE8-5902-49F1-B26C-A9A11592BE37}" type="datetime4">
              <a:rPr lang="sv-SE"/>
              <a:pPr/>
              <a:t>20 maj 2014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8EDD88-5DC1-481F-803A-DBA0F6E33991}" type="datetime4">
              <a:rPr lang="sv-SE"/>
              <a:pPr/>
              <a:t>20 maj 2014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F832F3-1824-4519-8DFC-8F414E598F43}" type="datetime4">
              <a:rPr lang="sv-SE"/>
              <a:pPr/>
              <a:t>20 maj 2014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0F4467-CF4A-4AA2-B7ED-789CF9639498}" type="datetime4">
              <a:rPr lang="sv-SE"/>
              <a:pPr/>
              <a:t>20 maj 2014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9F7C10-59B1-429F-92F7-69AFD9E6DC55}" type="datetime4">
              <a:rPr lang="sv-SE"/>
              <a:pPr/>
              <a:t>20 maj 2014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125538"/>
            <a:ext cx="815340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PRESENTATIONS TITEL (CALIBRI 32)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1525" y="6248400"/>
            <a:ext cx="24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04625255-F5C5-404A-B669-042F9BE1A5EE}" type="datetime4">
              <a:rPr lang="sv-SE"/>
              <a:pPr/>
              <a:t>20 maj 2014</a:t>
            </a:fld>
            <a:endParaRPr lang="sv-SE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2209800" y="6248400"/>
            <a:ext cx="7239000" cy="0"/>
          </a:xfrm>
          <a:prstGeom prst="line">
            <a:avLst/>
          </a:prstGeom>
          <a:noFill/>
          <a:ln w="25400">
            <a:solidFill>
              <a:srgbClr val="1A7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pic>
        <p:nvPicPr>
          <p:cNvPr id="28678" name="Picture 6" descr="gbg_li_cmyk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7200" y="5940425"/>
            <a:ext cx="1598613" cy="536575"/>
          </a:xfrm>
          <a:prstGeom prst="rect">
            <a:avLst/>
          </a:prstGeom>
          <a:noFill/>
        </p:spPr>
      </p:pic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920750" y="3830638"/>
            <a:ext cx="8208963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sv-SE" b="1">
                <a:solidFill>
                  <a:srgbClr val="075D88"/>
                </a:solidFill>
              </a:rPr>
              <a:t>Namn och eller</a:t>
            </a:r>
            <a:br>
              <a:rPr lang="sv-SE" b="1">
                <a:solidFill>
                  <a:srgbClr val="075D88"/>
                </a:solidFill>
              </a:rPr>
            </a:br>
            <a:r>
              <a:rPr lang="sv-SE" b="1">
                <a:solidFill>
                  <a:srgbClr val="075D88"/>
                </a:solidFill>
              </a:rPr>
              <a:t>enhet</a:t>
            </a:r>
            <a:br>
              <a:rPr lang="sv-SE" b="1">
                <a:solidFill>
                  <a:srgbClr val="075D88"/>
                </a:solidFill>
              </a:rPr>
            </a:br>
            <a:r>
              <a:rPr lang="sv-SE" b="1">
                <a:solidFill>
                  <a:srgbClr val="075D88"/>
                </a:solidFill>
              </a:rPr>
              <a:t>Datum (Calibri 24)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3200">
          <a:solidFill>
            <a:srgbClr val="075D88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400">
          <a:solidFill>
            <a:schemeClr val="tx1"/>
          </a:solidFill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88913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RUBRIK 1 (CALIBRI 28)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557338"/>
            <a:ext cx="8153400" cy="400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Nivå ett – Calibri 24</a:t>
            </a:r>
          </a:p>
          <a:p>
            <a:pPr lvl="0"/>
            <a:r>
              <a:rPr lang="sv-SE" smtClean="0"/>
              <a:t>Välj Calibri 20 eller lägre beroende på mängden av innehåll</a:t>
            </a:r>
          </a:p>
          <a:p>
            <a:pPr lvl="0"/>
            <a:r>
              <a:rPr lang="sv-SE" smtClean="0"/>
              <a:t>Håll avstånd mellan texten, bilderna och logotypen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1525" y="6248400"/>
            <a:ext cx="24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FA9FA26D-0750-4018-8B39-7703C8DF4A36}" type="datetime4">
              <a:rPr lang="sv-SE"/>
              <a:pPr/>
              <a:t>20 maj 2014</a:t>
            </a:fld>
            <a:endParaRPr lang="sv-SE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2209800" y="6248400"/>
            <a:ext cx="7239000" cy="0"/>
          </a:xfrm>
          <a:prstGeom prst="line">
            <a:avLst/>
          </a:prstGeom>
          <a:noFill/>
          <a:ln w="25400">
            <a:solidFill>
              <a:srgbClr val="1A7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pic>
        <p:nvPicPr>
          <p:cNvPr id="1044" name="Picture 20" descr="gbg_li_cmyk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7200" y="5940425"/>
            <a:ext cx="1598613" cy="5365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/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400">
          <a:solidFill>
            <a:schemeClr val="tx1"/>
          </a:solidFill>
          <a:latin typeface="+mn-lt"/>
        </a:defRPr>
      </a:lvl3pPr>
      <a:lvl4pPr marL="15621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19812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KerstinsSkriet_r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57256" y="2924944"/>
            <a:ext cx="2318194" cy="3312370"/>
          </a:xfrm>
          <a:prstGeom prst="rect">
            <a:avLst/>
          </a:prstGeom>
        </p:spPr>
      </p:pic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F2C8-CFB8-46B6-AC0E-811E352AE403}" type="datetime4">
              <a:rPr lang="sv-SE"/>
              <a:pPr/>
              <a:t>20 maj 2014</a:t>
            </a:fld>
            <a:endParaRPr lang="sv-SE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200" dirty="0" smtClean="0"/>
              <a:t>Krisinformation på </a:t>
            </a:r>
            <a:r>
              <a:rPr lang="sv-SE" sz="3200" dirty="0" err="1" smtClean="0"/>
              <a:t>goteborg.se</a:t>
            </a:r>
            <a:endParaRPr lang="sv-SE" sz="3200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97013" y="3836988"/>
            <a:ext cx="6934200" cy="1752600"/>
          </a:xfrm>
        </p:spPr>
        <p:txBody>
          <a:bodyPr/>
          <a:lstStyle/>
          <a:p>
            <a:r>
              <a:rPr lang="sv-SE" b="1" dirty="0" smtClean="0">
                <a:solidFill>
                  <a:srgbClr val="006699"/>
                </a:solidFill>
              </a:rPr>
              <a:t>Ingen panik! Vem gör vad, när och hur.</a:t>
            </a:r>
          </a:p>
          <a:p>
            <a:r>
              <a:rPr lang="sv-SE" b="1" dirty="0" err="1" smtClean="0">
                <a:solidFill>
                  <a:srgbClr val="006699"/>
                </a:solidFill>
              </a:rPr>
              <a:t>Goteborg.se-mötet</a:t>
            </a:r>
            <a:r>
              <a:rPr lang="sv-SE" b="1" dirty="0" smtClean="0">
                <a:solidFill>
                  <a:srgbClr val="006699"/>
                </a:solidFill>
              </a:rPr>
              <a:t> 23 maj </a:t>
            </a:r>
            <a:r>
              <a:rPr lang="sv-SE" b="1" dirty="0" smtClean="0">
                <a:solidFill>
                  <a:srgbClr val="006699"/>
                </a:solidFill>
              </a:rPr>
              <a:t>2014</a:t>
            </a:r>
          </a:p>
          <a:p>
            <a:r>
              <a:rPr lang="sv-SE" b="1" dirty="0" smtClean="0">
                <a:solidFill>
                  <a:srgbClr val="006699"/>
                </a:solidFill>
              </a:rPr>
              <a:t>Niina Jurvelin</a:t>
            </a:r>
            <a:endParaRPr lang="sv-SE" b="1" dirty="0">
              <a:solidFill>
                <a:srgbClr val="00669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8A0B-B0DA-4FD2-AABA-C31729B6F7AB}" type="datetime4">
              <a:rPr lang="sv-SE"/>
              <a:pPr/>
              <a:t>20 maj 2014</a:t>
            </a:fld>
            <a:endParaRPr lang="sv-SE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Krisinformation på </a:t>
            </a:r>
            <a:r>
              <a:rPr lang="sv-SE" dirty="0" err="1" smtClean="0"/>
              <a:t>goteborg.se</a:t>
            </a:r>
            <a:endParaRPr lang="sv-SE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Initieras av stadens krisorganisation när krisen är ett faktum</a:t>
            </a:r>
          </a:p>
          <a:p>
            <a:r>
              <a:rPr lang="sv-SE" dirty="0" smtClean="0"/>
              <a:t>Webbenheten har beredskap kl 16.30-8.00 vardagar samt hela helgen. Innebär att vi kan kallas in av jourhavande </a:t>
            </a:r>
            <a:r>
              <a:rPr lang="sv-SE" dirty="0" err="1" smtClean="0"/>
              <a:t>stadsdirektör/kommunikationsavd</a:t>
            </a:r>
            <a:r>
              <a:rPr lang="sv-SE" dirty="0" smtClean="0"/>
              <a:t> SLK </a:t>
            </a:r>
            <a:r>
              <a:rPr lang="sv-SE" dirty="0" smtClean="0"/>
              <a:t>vid kris</a:t>
            </a:r>
          </a:p>
          <a:p>
            <a:r>
              <a:rPr lang="sv-SE" dirty="0" smtClean="0"/>
              <a:t>Uppdrag: publicera krisinformation på </a:t>
            </a:r>
            <a:r>
              <a:rPr lang="sv-SE" dirty="0" err="1" smtClean="0"/>
              <a:t>goteborg.se</a:t>
            </a:r>
            <a:r>
              <a:rPr lang="sv-SE" dirty="0" smtClean="0"/>
              <a:t> samt </a:t>
            </a:r>
            <a:r>
              <a:rPr lang="sv-SE" dirty="0" err="1" smtClean="0"/>
              <a:t>facebook.se/goteborgsstad</a:t>
            </a:r>
            <a:r>
              <a:rPr lang="sv-SE" dirty="0"/>
              <a:t> </a:t>
            </a:r>
            <a:r>
              <a:rPr lang="sv-SE" dirty="0" smtClean="0"/>
              <a:t>under tiden krisen pågår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Krisportletten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Krisportletten är det verktyg vi har för att kunna visa </a:t>
            </a:r>
            <a:r>
              <a:rPr lang="sv-SE" dirty="0" smtClean="0"/>
              <a:t>krisinformation eller viktigt meddelande </a:t>
            </a:r>
            <a:r>
              <a:rPr lang="sv-SE" dirty="0" smtClean="0"/>
              <a:t>globalt på webbplatsen (det vill säga på alla sidor).</a:t>
            </a:r>
          </a:p>
          <a:p>
            <a:r>
              <a:rPr lang="sv-SE" dirty="0" smtClean="0"/>
              <a:t>Administreras och hanteras av webbenheten.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7FF49-CDA5-41F4-A2E2-F5E18244037A}" type="datetime4">
              <a:rPr lang="sv-SE" smtClean="0"/>
              <a:pPr/>
              <a:t>20 maj 2014</a:t>
            </a:fld>
            <a:endParaRPr lang="sv-S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2680" y="3501008"/>
            <a:ext cx="5330103" cy="2308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När det inte är ”kris”,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men du </a:t>
            </a:r>
            <a:r>
              <a:rPr lang="sv-SE" dirty="0" smtClean="0"/>
              <a:t>behöver </a:t>
            </a:r>
            <a:r>
              <a:rPr lang="sv-SE" dirty="0" smtClean="0"/>
              <a:t>publicera </a:t>
            </a:r>
            <a:r>
              <a:rPr lang="sv-SE" dirty="0" smtClean="0"/>
              <a:t>akut på </a:t>
            </a:r>
            <a:r>
              <a:rPr lang="sv-SE" dirty="0" smtClean="0"/>
              <a:t>startsidan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Alla har tillgång till att publicera akuta händelser, efter kontorstid på startsidan på </a:t>
            </a:r>
            <a:r>
              <a:rPr lang="sv-SE" dirty="0" err="1" smtClean="0"/>
              <a:t>goteborg.se</a:t>
            </a:r>
            <a:r>
              <a:rPr lang="sv-SE" dirty="0" smtClean="0"/>
              <a:t> som </a:t>
            </a:r>
            <a:r>
              <a:rPr lang="sv-SE" u="sng" dirty="0" smtClean="0"/>
              <a:t>aktuelltlänk</a:t>
            </a:r>
            <a:r>
              <a:rPr lang="sv-SE" dirty="0" smtClean="0"/>
              <a:t>.</a:t>
            </a:r>
          </a:p>
          <a:p>
            <a:r>
              <a:rPr lang="sv-SE" dirty="0" smtClean="0"/>
              <a:t>Före 16.30: mejla redaktionsmejlen eller ring 031-365 00 00. </a:t>
            </a:r>
          </a:p>
          <a:p>
            <a:r>
              <a:rPr lang="sv-SE" dirty="0" smtClean="0"/>
              <a:t>Efter 16.30: lägg upp din aktuelltlänk, mejla </a:t>
            </a:r>
            <a:r>
              <a:rPr lang="sv-SE" dirty="0" err="1" smtClean="0"/>
              <a:t>redaktionen@goteborg.se</a:t>
            </a:r>
            <a:r>
              <a:rPr lang="sv-SE" dirty="0" smtClean="0"/>
              <a:t> och meddela att och vad du publicerat.</a:t>
            </a:r>
          </a:p>
          <a:p>
            <a:r>
              <a:rPr lang="sv-SE" dirty="0" smtClean="0"/>
              <a:t>Vissa förvaltningar, TK och Kretslopp och vatten, får publicera aktuelltpuffar vid akuta händelser utanför kontorstid. Mallar finns färdigt.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7FF49-CDA5-41F4-A2E2-F5E18244037A}" type="datetime4">
              <a:rPr lang="sv-SE" smtClean="0"/>
              <a:pPr/>
              <a:t>20 maj 2014</a:t>
            </a:fld>
            <a:endParaRPr lang="sv-S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IK_mal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799"/>
      </a:accent1>
      <a:accent2>
        <a:srgbClr val="CCCCFF"/>
      </a:accent2>
      <a:accent3>
        <a:srgbClr val="FFFFFF"/>
      </a:accent3>
      <a:accent4>
        <a:srgbClr val="000000"/>
      </a:accent4>
      <a:accent5>
        <a:srgbClr val="FFFACA"/>
      </a:accent5>
      <a:accent6>
        <a:srgbClr val="B9B9E7"/>
      </a:accent6>
      <a:hlink>
        <a:srgbClr val="1A79CC"/>
      </a:hlink>
      <a:folHlink>
        <a:srgbClr val="0B3A70"/>
      </a:folHlink>
    </a:clrScheme>
    <a:fontScheme name="1_gbg-stad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1_gbg-sta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bg-sta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bg-sta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bg-sta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bg-sta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bg-sta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D04C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FFE4B2"/>
        </a:accent5>
        <a:accent6>
          <a:srgbClr val="B9B9E7"/>
        </a:accent6>
        <a:hlink>
          <a:srgbClr val="1A79CC"/>
        </a:hlink>
        <a:folHlink>
          <a:srgbClr val="0B3A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gbg-stad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799"/>
      </a:accent1>
      <a:accent2>
        <a:srgbClr val="CCCCFF"/>
      </a:accent2>
      <a:accent3>
        <a:srgbClr val="FFFFFF"/>
      </a:accent3>
      <a:accent4>
        <a:srgbClr val="000000"/>
      </a:accent4>
      <a:accent5>
        <a:srgbClr val="FFFACA"/>
      </a:accent5>
      <a:accent6>
        <a:srgbClr val="B9B9E7"/>
      </a:accent6>
      <a:hlink>
        <a:srgbClr val="1A79CC"/>
      </a:hlink>
      <a:folHlink>
        <a:srgbClr val="0B3A70"/>
      </a:folHlink>
    </a:clrScheme>
    <a:fontScheme name="gbg-stad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gbg-sta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ta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ta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ta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ta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ta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D04C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FFE4B2"/>
        </a:accent5>
        <a:accent6>
          <a:srgbClr val="B9B9E7"/>
        </a:accent6>
        <a:hlink>
          <a:srgbClr val="1A79CC"/>
        </a:hlink>
        <a:folHlink>
          <a:srgbClr val="0B3A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TEIK_mall</Template>
  <TotalTime>52</TotalTime>
  <Words>178</Words>
  <Application>Microsoft Office PowerPoint</Application>
  <PresentationFormat>A4 (210 x 297 mm)</PresentationFormat>
  <Paragraphs>20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4</vt:i4>
      </vt:variant>
    </vt:vector>
  </HeadingPairs>
  <TitlesOfParts>
    <vt:vector size="6" baseType="lpstr">
      <vt:lpstr>TEIK_mall</vt:lpstr>
      <vt:lpstr>gbg-stad</vt:lpstr>
      <vt:lpstr>Krisinformation på goteborg.se</vt:lpstr>
      <vt:lpstr>Krisinformation på goteborg.se</vt:lpstr>
      <vt:lpstr>Krisportletten</vt:lpstr>
      <vt:lpstr>När det inte är ”kris”,  men du behöver publicera akut på startsidan</vt:lpstr>
    </vt:vector>
  </TitlesOfParts>
  <Company>Göteborgs stad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Krisinformation på goteborg.se</dc:title>
  <dc:creator>niijur0923</dc:creator>
  <cp:lastModifiedBy>niijur0923</cp:lastModifiedBy>
  <cp:revision>7</cp:revision>
  <cp:lastPrinted>2002-05-29T10:42:04Z</cp:lastPrinted>
  <dcterms:created xsi:type="dcterms:W3CDTF">2014-05-16T11:38:33Z</dcterms:created>
  <dcterms:modified xsi:type="dcterms:W3CDTF">2014-05-20T11:18:52Z</dcterms:modified>
</cp:coreProperties>
</file>